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82" r:id="rId7"/>
    <p:sldId id="278" r:id="rId8"/>
    <p:sldId id="276" r:id="rId9"/>
    <p:sldId id="283" r:id="rId10"/>
    <p:sldId id="279" r:id="rId11"/>
    <p:sldId id="280" r:id="rId12"/>
    <p:sldId id="288" r:id="rId13"/>
    <p:sldId id="285" r:id="rId14"/>
  </p:sldIdLst>
  <p:sldSz cx="12192000" cy="6858000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Arial Unicode MS" panose="020B0604020202020204" pitchFamily="50" charset="-127"/>
      <p:regular r:id="rId18"/>
    </p:embeddedFont>
    <p:embeddedFont>
      <p:font typeface="나눔스퀘어" panose="020B0600000101010101" pitchFamily="50" charset="-127"/>
      <p:regular r:id="rId19"/>
    </p:embeddedFont>
    <p:embeddedFont>
      <p:font typeface="나눔스퀘어 Light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1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4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8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2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1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4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1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7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DF8BE-3368-48D5-B818-3BA906557ECF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0A166-6BAF-4F11-AF76-CF923BDDD4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9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221171" y="620564"/>
            <a:ext cx="4242344" cy="5570685"/>
            <a:chOff x="4221171" y="620564"/>
            <a:chExt cx="4242344" cy="5570685"/>
          </a:xfrm>
        </p:grpSpPr>
        <p:grpSp>
          <p:nvGrpSpPr>
            <p:cNvPr id="2" name="그룹 1"/>
            <p:cNvGrpSpPr/>
            <p:nvPr/>
          </p:nvGrpSpPr>
          <p:grpSpPr>
            <a:xfrm>
              <a:off x="4221171" y="1119186"/>
              <a:ext cx="4162418" cy="5072063"/>
              <a:chOff x="4221171" y="1119186"/>
              <a:chExt cx="4162418" cy="507206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21171" y="1119186"/>
                <a:ext cx="4162418" cy="5072063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4552166" y="4601298"/>
                <a:ext cx="3500429" cy="1176384"/>
                <a:chOff x="3818213" y="5481755"/>
                <a:chExt cx="3511436" cy="119047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818213" y="5481755"/>
                  <a:ext cx="3511436" cy="5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이제</a:t>
                  </a:r>
                  <a:r>
                    <a:rPr lang="en-US" altLang="ko-KR" sz="140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우리 댕댕이가 어떤 병에 걸렸는지</a:t>
                  </a:r>
                  <a:r>
                    <a:rPr lang="en-US" altLang="ko-KR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</a:p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어떻게 치료해야 할 지 간편하게 알아보세요</a:t>
                  </a:r>
                  <a:endParaRPr lang="en-US" altLang="ko-KR" sz="140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492633" y="6298477"/>
                  <a:ext cx="2162594" cy="373757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alpha val="98000"/>
                    </a:schemeClr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pc="30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진단하러 가기</a:t>
                  </a:r>
                  <a:endParaRPr lang="ko-KR" altLang="en-US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4978407" y="4476750"/>
                <a:ext cx="2647949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1171" y="620564"/>
              <a:ext cx="4242344" cy="4242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77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4449995"/>
              <a:chOff x="0" y="0"/>
              <a:chExt cx="12192000" cy="444999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07979" y="1751448"/>
                <a:ext cx="3701719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36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먼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저</a:t>
                </a:r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우리 댕댕이의 나이를</a:t>
                </a:r>
                <a:endPara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r"/>
                <a:r>
                  <a:rPr lang="ko-KR" altLang="en-US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알려주세요</a:t>
                </a:r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algn="r"/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94558" y="3865220"/>
                <a:ext cx="27045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//</a:t>
                </a:r>
                <a:r>
                  <a:rPr lang="ko-KR" altLang="en-US" sz="160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마우스 클릭 시 </a:t>
                </a:r>
                <a:endParaRPr lang="en-US" altLang="ko-KR" sz="160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ko-KR" altLang="en-US" sz="160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체크한 아이콘이 하이라이트됨</a:t>
                </a:r>
                <a:endParaRPr lang="en-US" altLang="ko-KR" sz="4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4650158" y="1803399"/>
            <a:ext cx="1285929" cy="4574961"/>
            <a:chOff x="2717980" y="1681003"/>
            <a:chExt cx="1285929" cy="4574961"/>
          </a:xfrm>
        </p:grpSpPr>
        <p:sp>
          <p:nvSpPr>
            <p:cNvPr id="29" name="TextBox 28"/>
            <p:cNvSpPr txBox="1"/>
            <p:nvPr/>
          </p:nvSpPr>
          <p:spPr>
            <a:xfrm>
              <a:off x="2717980" y="2827716"/>
              <a:ext cx="1285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귀요미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(0~1</a:t>
              </a:r>
              <a:r>
                <a:rPr lang="ko-KR" altLang="en-US" sz="1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3673" y="4452516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</a:t>
              </a:r>
              <a:r>
                <a:rPr lang="ko-KR" altLang="en-US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(1~7</a:t>
              </a:r>
              <a:r>
                <a:rPr lang="ko-KR" altLang="en-US" sz="1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54234" y="5948187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노년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(7</a:t>
              </a:r>
              <a:r>
                <a:rPr lang="ko-KR" altLang="en-US" sz="1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~)</a:t>
              </a:r>
              <a:endParaRPr lang="en-US" altLang="ko-KR" sz="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24" b="91921" l="7592" r="91885">
                          <a14:foregroundMark x1="17016" y1="43013" x2="20942" y2="22271"/>
                          <a14:foregroundMark x1="14660" y1="23799" x2="7853" y2="16376"/>
                          <a14:foregroundMark x1="23037" y1="8515" x2="25131" y2="8515"/>
                          <a14:foregroundMark x1="37958" y1="7424" x2="62304" y2="7424"/>
                          <a14:foregroundMark x1="90838" y1="16594" x2="91885" y2="19869"/>
                          <a14:foregroundMark x1="46073" y1="91485" x2="50785" y2="919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62" y="4779572"/>
              <a:ext cx="965105" cy="115711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4667" l="8889" r="90667">
                          <a14:foregroundMark x1="10667" y1="11111" x2="13333" y2="4000"/>
                          <a14:foregroundMark x1="10222" y1="50667" x2="9333" y2="56889"/>
                          <a14:foregroundMark x1="90667" y1="52889" x2="89778" y2="60444"/>
                          <a14:foregroundMark x1="67556" y1="91556" x2="50222" y2="9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821" y="3260410"/>
              <a:ext cx="1067189" cy="1067189"/>
            </a:xfrm>
            <a:prstGeom prst="rect">
              <a:avLst/>
            </a:prstGeom>
          </p:spPr>
        </p:pic>
        <p:pic>
          <p:nvPicPr>
            <p:cNvPr id="34" name="Picture 2" descr="https://images.vexels.com/media/users/3/144928/isolated/preview/ebbccaf76f41f7d83e45a42974cfcd87-dog-illustration-by-vexels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821" y="1681003"/>
              <a:ext cx="1150129" cy="1140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6244429" y="1873118"/>
            <a:ext cx="1150129" cy="4229365"/>
            <a:chOff x="8835579" y="1841218"/>
            <a:chExt cx="1150129" cy="4229365"/>
          </a:xfrm>
        </p:grpSpPr>
        <p:pic>
          <p:nvPicPr>
            <p:cNvPr id="42" name="Picture 2" descr="https://images.vexels.com/media/users/3/144928/isolated/preview/ebbccaf76f41f7d83e45a42974cfcd87-dog-illustration-by-vexel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579" y="1841218"/>
              <a:ext cx="1150129" cy="1140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4667" l="8889" r="90667">
                          <a14:foregroundMark x1="10667" y1="11111" x2="13333" y2="4000"/>
                          <a14:foregroundMark x1="10222" y1="50667" x2="9333" y2="56889"/>
                          <a14:foregroundMark x1="90667" y1="52889" x2="89778" y2="60444"/>
                          <a14:foregroundMark x1="67556" y1="91556" x2="50222" y2="9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910" y="3420796"/>
              <a:ext cx="1067189" cy="1067189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24" b="91921" l="7592" r="91885">
                          <a14:foregroundMark x1="17016" y1="43013" x2="20942" y2="22271"/>
                          <a14:foregroundMark x1="14660" y1="23799" x2="7853" y2="16376"/>
                          <a14:foregroundMark x1="23037" y1="8515" x2="25131" y2="8515"/>
                          <a14:foregroundMark x1="37958" y1="7424" x2="62304" y2="7424"/>
                          <a14:foregroundMark x1="90838" y1="16594" x2="91885" y2="19869"/>
                          <a14:foregroundMark x1="46073" y1="91485" x2="50785" y2="919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4913467"/>
              <a:ext cx="965105" cy="1157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26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36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8331" y="313981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ko-KR" altLang="en-US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음으로</a:t>
            </a:r>
            <a:r>
              <a:rPr lang="en-US" altLang="ko-KR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우리 댕댕이에</a:t>
            </a:r>
            <a:endParaRPr lang="en-US" altLang="ko-KR" sz="240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대해 알려주세요</a:t>
            </a:r>
            <a:endParaRPr lang="en-US" altLang="ko-KR" sz="240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5676" y="971329"/>
            <a:ext cx="2468989" cy="12917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댕댕이 종류</a:t>
            </a:r>
            <a:endParaRPr lang="en-US" altLang="ko-KR" sz="1200" smtClean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슈나우져</a:t>
            </a:r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푸들</a:t>
            </a:r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시츄</a:t>
            </a:r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리트리버</a:t>
            </a:r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보스턴테리어</a:t>
            </a:r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200" smtClean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165676" y="546244"/>
            <a:ext cx="961053" cy="327116"/>
            <a:chOff x="5020514" y="1710072"/>
            <a:chExt cx="961053" cy="327116"/>
          </a:xfrm>
        </p:grpSpPr>
        <p:sp>
          <p:nvSpPr>
            <p:cNvPr id="5" name="직사각형 4"/>
            <p:cNvSpPr/>
            <p:nvPr/>
          </p:nvSpPr>
          <p:spPr>
            <a:xfrm>
              <a:off x="5020514" y="1710072"/>
              <a:ext cx="961053" cy="327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Dropdown</a:t>
              </a:r>
              <a:endParaRPr lang="ko-KR" altLang="en-US" sz="120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0800000">
              <a:off x="5848973" y="1831666"/>
              <a:ext cx="45719" cy="839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4132520" y="2470700"/>
            <a:ext cx="2502146" cy="4177499"/>
            <a:chOff x="7261651" y="1493300"/>
            <a:chExt cx="3187582" cy="5241606"/>
          </a:xfrm>
        </p:grpSpPr>
        <p:grpSp>
          <p:nvGrpSpPr>
            <p:cNvPr id="86" name="그룹 85"/>
            <p:cNvGrpSpPr/>
            <p:nvPr/>
          </p:nvGrpSpPr>
          <p:grpSpPr>
            <a:xfrm>
              <a:off x="7261651" y="1493300"/>
              <a:ext cx="3187582" cy="5241606"/>
              <a:chOff x="7178468" y="1475388"/>
              <a:chExt cx="3187582" cy="524160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7261650" y="1475388"/>
                <a:ext cx="3001285" cy="5124132"/>
                <a:chOff x="7497253" y="1698026"/>
                <a:chExt cx="3001285" cy="5124132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7497253" y="1698026"/>
                  <a:ext cx="1492925" cy="2545735"/>
                  <a:chOff x="7497253" y="1698026"/>
                  <a:chExt cx="1492925" cy="2545735"/>
                </a:xfrm>
              </p:grpSpPr>
              <p:sp>
                <p:nvSpPr>
                  <p:cNvPr id="29" name="직사각형 28"/>
                  <p:cNvSpPr/>
                  <p:nvPr/>
                </p:nvSpPr>
                <p:spPr>
                  <a:xfrm>
                    <a:off x="7497253" y="1698026"/>
                    <a:ext cx="1492925" cy="254573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0" rtlCol="0" anchor="t" anchorCtr="0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감기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열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구토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소변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안구확장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복부팽만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3" name="직사각형 12"/>
                  <p:cNvSpPr/>
                  <p:nvPr/>
                </p:nvSpPr>
                <p:spPr>
                  <a:xfrm>
                    <a:off x="7589676" y="1899354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7586194" y="2280143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3" name="직사각형 52"/>
                  <p:cNvSpPr/>
                  <p:nvPr/>
                </p:nvSpPr>
                <p:spPr>
                  <a:xfrm>
                    <a:off x="7586194" y="2688882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7586194" y="3097621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7586194" y="3506360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6" name="직사각형 55"/>
                  <p:cNvSpPr/>
                  <p:nvPr/>
                </p:nvSpPr>
                <p:spPr>
                  <a:xfrm>
                    <a:off x="7586194" y="3915099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>
                  <a:off x="9005614" y="1703985"/>
                  <a:ext cx="1492924" cy="2545734"/>
                  <a:chOff x="7497253" y="1698026"/>
                  <a:chExt cx="1492924" cy="2545734"/>
                </a:xfrm>
              </p:grpSpPr>
              <p:sp>
                <p:nvSpPr>
                  <p:cNvPr id="60" name="직사각형 59"/>
                  <p:cNvSpPr/>
                  <p:nvPr/>
                </p:nvSpPr>
                <p:spPr>
                  <a:xfrm>
                    <a:off x="7497253" y="1698026"/>
                    <a:ext cx="1492924" cy="254573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0" rtlCol="0" anchor="t" anchorCtr="0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감기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열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구토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소변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안구확장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복부팽만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61" name="직사각형 60"/>
                  <p:cNvSpPr/>
                  <p:nvPr/>
                </p:nvSpPr>
                <p:spPr>
                  <a:xfrm>
                    <a:off x="7589676" y="1899354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7586194" y="2280143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>
                  <a:xfrm>
                    <a:off x="7586194" y="2688882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7586194" y="3097621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" name="직사각형 64"/>
                  <p:cNvSpPr/>
                  <p:nvPr/>
                </p:nvSpPr>
                <p:spPr>
                  <a:xfrm>
                    <a:off x="7586194" y="3506360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6" name="직사각형 65"/>
                  <p:cNvSpPr/>
                  <p:nvPr/>
                </p:nvSpPr>
                <p:spPr>
                  <a:xfrm>
                    <a:off x="7586194" y="3915099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67" name="그룹 66"/>
                <p:cNvGrpSpPr/>
                <p:nvPr/>
              </p:nvGrpSpPr>
              <p:grpSpPr>
                <a:xfrm>
                  <a:off x="7497253" y="4257266"/>
                  <a:ext cx="1492924" cy="2545734"/>
                  <a:chOff x="7497253" y="1698026"/>
                  <a:chExt cx="1492924" cy="2545734"/>
                </a:xfrm>
              </p:grpSpPr>
              <p:sp>
                <p:nvSpPr>
                  <p:cNvPr id="68" name="직사각형 67"/>
                  <p:cNvSpPr/>
                  <p:nvPr/>
                </p:nvSpPr>
                <p:spPr>
                  <a:xfrm>
                    <a:off x="7497253" y="1698026"/>
                    <a:ext cx="1492924" cy="254573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0" rtlCol="0" anchor="t" anchorCtr="0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감기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열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구토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소변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안구확장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복부팽만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69" name="직사각형 68"/>
                  <p:cNvSpPr/>
                  <p:nvPr/>
                </p:nvSpPr>
                <p:spPr>
                  <a:xfrm>
                    <a:off x="7589676" y="1899354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7586194" y="2280143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7586194" y="2688882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586194" y="3097621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586194" y="3506360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586194" y="3915099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75" name="그룹 74"/>
                <p:cNvGrpSpPr/>
                <p:nvPr/>
              </p:nvGrpSpPr>
              <p:grpSpPr>
                <a:xfrm>
                  <a:off x="9005614" y="4276424"/>
                  <a:ext cx="1492924" cy="2545734"/>
                  <a:chOff x="7497253" y="1698026"/>
                  <a:chExt cx="1492924" cy="2545734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7497253" y="1698026"/>
                    <a:ext cx="1492924" cy="254573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0" rtlCol="0" anchor="t" anchorCtr="0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감기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열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구토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소변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안구확장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40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복부팽만</a:t>
                    </a: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140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7589676" y="1899354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586194" y="2280143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586194" y="2688882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80" name="직사각형 79"/>
                  <p:cNvSpPr/>
                  <p:nvPr/>
                </p:nvSpPr>
                <p:spPr>
                  <a:xfrm>
                    <a:off x="7586194" y="3097621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7586194" y="3506360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7586194" y="3915099"/>
                    <a:ext cx="137472" cy="181287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85" name="직사각형 84"/>
              <p:cNvSpPr/>
              <p:nvPr/>
            </p:nvSpPr>
            <p:spPr>
              <a:xfrm>
                <a:off x="7178468" y="1475388"/>
                <a:ext cx="3187582" cy="5241606"/>
              </a:xfrm>
              <a:prstGeom prst="rect">
                <a:avLst/>
              </a:prstGeom>
              <a:noFill/>
              <a:ln w="1905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10333773" y="1502182"/>
              <a:ext cx="104768" cy="5232724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10337256" y="2892896"/>
              <a:ext cx="87502" cy="2587714"/>
            </a:xfrm>
            <a:prstGeom prst="round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299962" y="6237185"/>
            <a:ext cx="2155815" cy="369332"/>
          </a:xfrm>
          <a:prstGeom prst="rect">
            <a:avLst/>
          </a:prstGeom>
          <a:noFill/>
          <a:ln w="16510">
            <a:solidFill>
              <a:schemeClr val="bg1">
                <a:alpha val="98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결과 확인</a:t>
            </a:r>
            <a:endParaRPr lang="ko-KR" altLang="en-US" spc="3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39069" y="2429258"/>
            <a:ext cx="2722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댕</a:t>
            </a:r>
            <a:r>
              <a:rPr lang="ko-KR" altLang="en-US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댕이가 아픈곳은 </a:t>
            </a:r>
            <a:endParaRPr lang="en-US" altLang="ko-KR" sz="240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어디인가요</a:t>
            </a:r>
            <a:r>
              <a:rPr lang="en-US" altLang="ko-KR" sz="2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106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1803399"/>
              <a:chOff x="0" y="0"/>
              <a:chExt cx="12192000" cy="180339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/>
          <p:cNvSpPr txBox="1"/>
          <p:nvPr/>
        </p:nvSpPr>
        <p:spPr>
          <a:xfrm>
            <a:off x="2896569" y="1617185"/>
            <a:ext cx="5846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</a:t>
            </a:r>
            <a:r>
              <a:rPr lang="ko-KR" altLang="en-US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 댕댕이는 현재 </a:t>
            </a:r>
            <a:r>
              <a:rPr lang="en-US" altLang="ko-KR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감기</a:t>
            </a:r>
            <a:r>
              <a:rPr lang="ko-KR" altLang="en-US" sz="360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360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확률이 가장 높아요</a:t>
            </a:r>
            <a:r>
              <a:rPr lang="en-US" altLang="ko-KR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59665" y="3639939"/>
            <a:ext cx="787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</a:t>
            </a:r>
            <a:r>
              <a:rPr lang="ko-KR" altLang="en-US" sz="280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감기</a:t>
            </a:r>
            <a:r>
              <a:rPr lang="ko-KR" altLang="en-US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피부병 </a:t>
            </a:r>
            <a:r>
              <a:rPr lang="en-US" altLang="ko-KR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ko-KR" altLang="en-US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외이염 </a:t>
            </a:r>
            <a:r>
              <a:rPr lang="en-US" altLang="ko-KR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4. </a:t>
            </a:r>
            <a:r>
              <a:rPr lang="ko-KR" altLang="en-US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구강종양 </a:t>
            </a:r>
            <a:r>
              <a:rPr lang="en-US" altLang="ko-KR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5. </a:t>
            </a:r>
            <a:r>
              <a:rPr lang="ko-KR" altLang="en-US" sz="28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쿠싱증후군</a:t>
            </a:r>
            <a:endParaRPr lang="en-US" altLang="ko-KR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7940" y="3090226"/>
            <a:ext cx="501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질병을 클릭해서  관련 기사를 확인해보세요</a:t>
            </a:r>
            <a:endParaRPr lang="en-US" altLang="ko-KR" sz="2000" smtClean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99" y="45358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강아지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감기 관리법 수의사의 진단 및 처방이 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순위 강아지 감기가 의심될 때는 지체 없이 동물 병원에 내원하자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사실상 집에서 보는 증세만으로는 원인이 무엇인지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심각성과 전염성은 어느 정도인지 전혀 구분할 수 없기 때문이다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수의사의 진단을 통해 원인을 파악한 후 적절한 처방을 받는 것이 가장 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순위이다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집에서 할 수 있는 홈 케어법에 대해 살펴보자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8091" y="6105471"/>
            <a:ext cx="2155815" cy="369332"/>
          </a:xfrm>
          <a:prstGeom prst="rect">
            <a:avLst/>
          </a:prstGeom>
          <a:noFill/>
          <a:ln w="16510">
            <a:solidFill>
              <a:schemeClr val="bg1">
                <a:alpha val="98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3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내용 보기</a:t>
            </a:r>
            <a:r>
              <a:rPr lang="en-US" altLang="ko-KR" spc="3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pc="3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720" y="4165371"/>
            <a:ext cx="5166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//Ajax</a:t>
            </a:r>
            <a:r>
              <a:rPr lang="ko-KR" altLang="en-US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이용해서 각 버튼을 눌렀을 때 출력되는 내용이 변하게 한다</a:t>
            </a:r>
            <a:r>
              <a:rPr lang="en-US" altLang="ko-KR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05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5571255"/>
              <a:chOff x="0" y="0"/>
              <a:chExt cx="12192000" cy="557125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746855" y="2311400"/>
                <a:ext cx="5224507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소중한 우리 아이</a:t>
                </a:r>
                <a:endParaRPr lang="en-US" altLang="ko-KR" sz="4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더 이상 아프지 않도록</a:t>
                </a:r>
                <a:endParaRPr lang="en-US" altLang="ko-KR" sz="4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이제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우리 댕댕이가 어떤 병에 걸렸는지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어떻게 치료해야 할 지 간편하게 알아보세요</a:t>
                </a:r>
                <a:endParaRPr lang="en-US" altLang="ko-KR" sz="16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32397" y="4607381"/>
                <a:ext cx="2155815" cy="369332"/>
              </a:xfrm>
              <a:prstGeom prst="rect">
                <a:avLst/>
              </a:prstGeom>
              <a:noFill/>
              <a:ln w="16510">
                <a:solidFill>
                  <a:schemeClr val="bg1">
                    <a:alpha val="98000"/>
                  </a:schemeClr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3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진단하러 가기</a:t>
                </a:r>
                <a:endParaRPr lang="ko-KR" altLang="en-US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6"/>
              <p:cNvGrpSpPr/>
              <p:nvPr/>
            </p:nvGrpSpPr>
            <p:grpSpPr>
              <a:xfrm>
                <a:off x="5977677" y="5440783"/>
                <a:ext cx="465253" cy="130472"/>
                <a:chOff x="5715000" y="5483225"/>
                <a:chExt cx="465253" cy="130472"/>
              </a:xfrm>
              <a:noFill/>
            </p:grpSpPr>
            <p:sp>
              <p:nvSpPr>
                <p:cNvPr id="3" name="타원 2"/>
                <p:cNvSpPr/>
                <p:nvPr/>
              </p:nvSpPr>
              <p:spPr>
                <a:xfrm>
                  <a:off x="5715000" y="5483225"/>
                  <a:ext cx="116003" cy="127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5889625" y="5483225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6064250" y="5486697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5548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29200" y="1307574"/>
            <a:ext cx="64865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룰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지각은 오전 9시 30분까지.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해오기로 한 거 못하면 3천원.</a:t>
            </a:r>
          </a:p>
          <a:p>
            <a:endParaRPr lang="ko-KR" altLang="en-US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명: 댕댕쓰 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팀장: 고동욱</a:t>
            </a:r>
          </a:p>
          <a:p>
            <a:endParaRPr lang="en-US" altLang="ko-KR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프로젝트명 </a:t>
            </a:r>
            <a:r>
              <a:rPr lang="en-US" altLang="ko-KR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댕댕쓰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선정 이유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국내에 반려견을 키우는 사람들이 해마다 늘어나고 있는 추세.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병원을 다녀와도 지속적으로 문제가 있으면, 다른 방법으로 해결을 하고 싶어함.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자가진단을 통한 조치 제공.</a:t>
            </a:r>
          </a:p>
          <a:p>
            <a:r>
              <a:rPr lang="en-US" altLang="ko-KR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견주들의 코멘트를 통해 건강이 안좋은 반려견에게 알맞는 보양식을 서로 추천하고,</a:t>
            </a:r>
            <a:endParaRPr lang="en-US" altLang="ko-KR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의견을 공유하는 공간 제공.</a:t>
            </a:r>
          </a:p>
          <a:p>
            <a:endParaRPr lang="ko-KR" altLang="en-US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주안점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간단하고 편리한 반려견 자가진단 서비스와 조치법 제공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실제 견주들의 후기, 경험담을 접할 수 있는 공간 제공</a:t>
            </a:r>
          </a:p>
          <a:p>
            <a:endParaRPr lang="ko-KR" altLang="en-US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응용분야</a:t>
            </a:r>
          </a:p>
          <a:p>
            <a:r>
              <a:rPr lang="ko-KR" altLang="en-US" sz="1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반려견 자가진단</a:t>
            </a:r>
          </a:p>
          <a:p>
            <a:endParaRPr lang="ko-KR" altLang="en-US" sz="140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9568" y="568981"/>
            <a:ext cx="4242344" cy="5570685"/>
            <a:chOff x="4221171" y="620564"/>
            <a:chExt cx="4242344" cy="5570685"/>
          </a:xfrm>
        </p:grpSpPr>
        <p:grpSp>
          <p:nvGrpSpPr>
            <p:cNvPr id="16" name="그룹 15"/>
            <p:cNvGrpSpPr/>
            <p:nvPr/>
          </p:nvGrpSpPr>
          <p:grpSpPr>
            <a:xfrm>
              <a:off x="4221171" y="1119186"/>
              <a:ext cx="4162418" cy="5072063"/>
              <a:chOff x="4221171" y="1119186"/>
              <a:chExt cx="4162418" cy="5072063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4221171" y="1119186"/>
                <a:ext cx="4162418" cy="5072063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4552166" y="4601298"/>
                <a:ext cx="3500429" cy="1176384"/>
                <a:chOff x="3818213" y="5481755"/>
                <a:chExt cx="3511436" cy="1190479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818213" y="5481755"/>
                  <a:ext cx="3511436" cy="5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이제</a:t>
                  </a:r>
                  <a:r>
                    <a:rPr lang="en-US" altLang="ko-KR" sz="140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우리 댕댕이가 어떤 병에 걸렸는지</a:t>
                  </a:r>
                  <a:r>
                    <a:rPr lang="en-US" altLang="ko-KR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</a:p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어떻게 치료해야 할 지 간편하게 알아보세요</a:t>
                  </a:r>
                  <a:endParaRPr lang="en-US" altLang="ko-KR" sz="140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492633" y="6298477"/>
                  <a:ext cx="2162594" cy="373757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alpha val="98000"/>
                    </a:schemeClr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pc="30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진단하러 가기</a:t>
                  </a:r>
                  <a:endParaRPr lang="ko-KR" altLang="en-US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30" name="직선 연결선 29"/>
              <p:cNvCxnSpPr/>
              <p:nvPr/>
            </p:nvCxnSpPr>
            <p:spPr>
              <a:xfrm>
                <a:off x="4978407" y="4476750"/>
                <a:ext cx="2647949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1171" y="620564"/>
              <a:ext cx="4242344" cy="4242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63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05432" y="150175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Spring boot, bootstrap, myBatis, oracle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sqldeveloper, eclipse, sts</a:t>
            </a:r>
          </a:p>
          <a:p>
            <a:endParaRPr lang="ko-KR" altLang="en-US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- 커뮤니티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설계 - 회원, 댓글, 진단항목(부위, 유형), 질병</a:t>
            </a:r>
          </a:p>
          <a:p>
            <a:endParaRPr lang="ko-KR" altLang="en-US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작업분담 - 공통: 데이터set 모으기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main		sub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고동욱:      	  UI	      데이터베이스 설계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최고운:	      데이터베이스 설계	</a:t>
            </a:r>
            <a:r>
              <a:rPr lang="en-US" altLang="ko-KR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UI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김성인:		 서버	      데이터베이스 설계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양경민:		 서버		 UI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69568" y="568981"/>
            <a:ext cx="4242344" cy="5570685"/>
            <a:chOff x="4221171" y="620564"/>
            <a:chExt cx="4242344" cy="5570685"/>
          </a:xfrm>
        </p:grpSpPr>
        <p:grpSp>
          <p:nvGrpSpPr>
            <p:cNvPr id="25" name="그룹 24"/>
            <p:cNvGrpSpPr/>
            <p:nvPr/>
          </p:nvGrpSpPr>
          <p:grpSpPr>
            <a:xfrm>
              <a:off x="4221171" y="1119186"/>
              <a:ext cx="4162418" cy="5072063"/>
              <a:chOff x="4221171" y="1119186"/>
              <a:chExt cx="4162418" cy="507206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4221171" y="1119186"/>
                <a:ext cx="4162418" cy="5072063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52166" y="4601298"/>
                <a:ext cx="3500429" cy="1176384"/>
                <a:chOff x="3818213" y="5481755"/>
                <a:chExt cx="3511436" cy="1190479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3818213" y="5481755"/>
                  <a:ext cx="3511436" cy="5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이제</a:t>
                  </a:r>
                  <a:r>
                    <a:rPr lang="en-US" altLang="ko-KR" sz="140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우리 댕댕이가 어떤 병에 걸렸는지</a:t>
                  </a:r>
                  <a:r>
                    <a:rPr lang="en-US" altLang="ko-KR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</a:p>
                <a:p>
                  <a:pPr algn="ctr"/>
                  <a:r>
                    <a:rPr lang="ko-KR" altLang="en-US" sz="140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어떻게 치료해야 할 지 간편하게 알아보세요</a:t>
                  </a:r>
                  <a:endParaRPr lang="en-US" altLang="ko-KR" sz="140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492633" y="6298477"/>
                  <a:ext cx="2162594" cy="373757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alpha val="98000"/>
                    </a:schemeClr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pc="300" smtClean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진단하러 가기</a:t>
                  </a:r>
                  <a:endParaRPr lang="ko-KR" altLang="en-US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29" name="직선 연결선 28"/>
              <p:cNvCxnSpPr/>
              <p:nvPr/>
            </p:nvCxnSpPr>
            <p:spPr>
              <a:xfrm>
                <a:off x="4978407" y="4476750"/>
                <a:ext cx="2647949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1171" y="620564"/>
              <a:ext cx="4242344" cy="4242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7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116171" y="1400810"/>
            <a:ext cx="9097803" cy="3992880"/>
            <a:chOff x="-937736" y="426720"/>
            <a:chExt cx="9097803" cy="3992880"/>
          </a:xfrm>
        </p:grpSpPr>
        <p:sp>
          <p:nvSpPr>
            <p:cNvPr id="16" name="직사각형 15"/>
            <p:cNvSpPr/>
            <p:nvPr/>
          </p:nvSpPr>
          <p:spPr>
            <a:xfrm>
              <a:off x="-924401" y="42672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진단하기</a:t>
              </a:r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버튼 클릭</a:t>
              </a:r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37167" y="47752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강아지 정보 입력</a:t>
              </a:r>
              <a:endParaRPr lang="en-US" altLang="ko-KR" sz="20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항목 체크</a:t>
              </a:r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53041" y="329184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질병리스트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-924401" y="189103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20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포털 </a:t>
              </a:r>
              <a:r>
                <a:rPr lang="en-US" altLang="ko-KR"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  <a:r>
                <a:rPr lang="ko-KR" altLang="en-US"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874067" y="329184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남기기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866130" y="47752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 리스트 출력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937736" y="3291840"/>
              <a:ext cx="2286000" cy="11277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버튼 클릭</a:t>
              </a:r>
              <a:endPara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3415506" y="1964690"/>
            <a:ext cx="1391442" cy="5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3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49814" y="1394317"/>
            <a:ext cx="11292371" cy="4308647"/>
            <a:chOff x="338455" y="477520"/>
            <a:chExt cx="12474575" cy="5207000"/>
          </a:xfrm>
        </p:grpSpPr>
        <p:sp>
          <p:nvSpPr>
            <p:cNvPr id="16" name="직사각형 15"/>
            <p:cNvSpPr/>
            <p:nvPr/>
          </p:nvSpPr>
          <p:spPr>
            <a:xfrm>
              <a:off x="351790" y="47752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진단하기</a:t>
              </a:r>
              <a:r>
                <a:rPr lang="en-US" altLang="ko-KR" sz="1600" smtClean="0"/>
                <a:t>(</a:t>
              </a:r>
              <a:r>
                <a:rPr lang="ko-KR" altLang="en-US" sz="1600" smtClean="0"/>
                <a:t>버튼 클릭</a:t>
              </a:r>
              <a:r>
                <a:rPr lang="en-US" altLang="ko-KR" sz="1600" smtClean="0"/>
                <a:t>)</a:t>
              </a:r>
              <a:endParaRPr lang="ko-KR" altLang="en-US" sz="16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61310" y="47752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강아지 정보 입력</a:t>
              </a:r>
              <a:endParaRPr lang="en-US" altLang="ko-KR" sz="1600" smtClean="0"/>
            </a:p>
            <a:p>
              <a:pPr algn="ctr"/>
              <a:r>
                <a:rPr lang="en-US" altLang="ko-KR" sz="1600" smtClean="0"/>
                <a:t>(</a:t>
              </a:r>
              <a:r>
                <a:rPr lang="ko-KR" altLang="en-US" sz="1600" smtClean="0"/>
                <a:t>해당 항목 체크</a:t>
              </a:r>
              <a:r>
                <a:rPr lang="en-US" altLang="ko-KR" sz="1600" smtClean="0"/>
                <a:t>)</a:t>
              </a:r>
              <a:endParaRPr lang="ko-KR" altLang="en-US" sz="16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61310" y="329184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질병리스트</a:t>
              </a:r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1790" y="189103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회원가입</a:t>
              </a:r>
              <a:r>
                <a:rPr lang="en-US" altLang="ko-KR" sz="1600" smtClean="0"/>
                <a:t>(</a:t>
              </a:r>
              <a:r>
                <a:rPr lang="ko-KR" altLang="en-US" sz="1600"/>
                <a:t>포털 </a:t>
              </a:r>
              <a:r>
                <a:rPr lang="en-US" altLang="ko-KR" sz="1600"/>
                <a:t>API</a:t>
              </a:r>
              <a:r>
                <a:rPr lang="ko-KR" altLang="en-US" sz="1600"/>
                <a:t>를 </a:t>
              </a:r>
              <a:r>
                <a:rPr lang="ko-KR" altLang="en-US" sz="1600" smtClean="0"/>
                <a:t>이용</a:t>
              </a:r>
              <a:r>
                <a:rPr lang="en-US" altLang="ko-KR" sz="1600" smtClean="0"/>
                <a:t>)</a:t>
              </a:r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59730" y="330454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댓글 남기기</a:t>
              </a:r>
              <a:endParaRPr lang="ko-KR" altLang="en-US" sz="16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70830" y="47752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질병 리스트 출력</a:t>
              </a:r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38455" y="329184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게시판 버튼 클릭</a:t>
              </a:r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61310" y="455676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애완견 관리 팁</a:t>
              </a:r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459730" y="455676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연령별</a:t>
              </a:r>
              <a:r>
                <a:rPr lang="en-US" altLang="ko-KR" sz="1600" smtClean="0"/>
                <a:t>, </a:t>
              </a:r>
              <a:r>
                <a:rPr lang="ko-KR" altLang="en-US" sz="1600" smtClean="0"/>
                <a:t>종별로</a:t>
              </a:r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058150" y="455676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게시물 읽기</a:t>
              </a:r>
              <a:endParaRPr lang="ko-KR" altLang="en-US" sz="16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527030" y="4556760"/>
              <a:ext cx="2286000" cy="1127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댓글 남기기</a:t>
              </a:r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0227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https://wallpapertag.com/wallpaper/full/c/3/5/133493-dog-backgrounds-1920x1080-for-4k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746855" y="2311400"/>
              <a:ext cx="5224507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소중한 우리 아이</a:t>
              </a:r>
              <a:endParaRPr lang="en-US" altLang="ko-KR" sz="44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ko-KR" altLang="en-US" sz="4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더 이상 아프지 않도록</a:t>
              </a:r>
              <a:endParaRPr lang="en-US" altLang="ko-KR" sz="4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우리 댕댕이가 어떤 병에 걸렸는지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어떻게 치료해야 할 지 간편하게 알아보세요</a:t>
              </a:r>
              <a:endPara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32397" y="4607381"/>
              <a:ext cx="2155815" cy="369332"/>
            </a:xfrm>
            <a:prstGeom prst="rect">
              <a:avLst/>
            </a:prstGeom>
            <a:noFill/>
            <a:ln w="16510">
              <a:solidFill>
                <a:schemeClr val="bg1">
                  <a:alpha val="98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진단하러 가기</a:t>
              </a:r>
              <a:endParaRPr lang="ko-KR" altLang="en-US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78736" y="591334"/>
              <a:ext cx="1611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ABOUT US</a:t>
              </a:r>
              <a:endPara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0082" y="591334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MY PET</a:t>
              </a:r>
              <a:endPara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15103" y="591334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COMMUNITY</a:t>
              </a:r>
              <a:endPara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79416" y="591334"/>
              <a:ext cx="1516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ARTICLES</a:t>
              </a:r>
              <a:endPara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46184" y="591334"/>
              <a:ext cx="195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SUPPORT US</a:t>
              </a:r>
              <a:endPara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" y="0"/>
            <a:ext cx="1803399" cy="1803399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222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977677" y="5440783"/>
            <a:ext cx="465253" cy="130472"/>
            <a:chOff x="5715000" y="5483225"/>
            <a:chExt cx="465253" cy="130472"/>
          </a:xfrm>
          <a:noFill/>
        </p:grpSpPr>
        <p:sp>
          <p:nvSpPr>
            <p:cNvPr id="3" name="타원 2"/>
            <p:cNvSpPr/>
            <p:nvPr/>
          </p:nvSpPr>
          <p:spPr>
            <a:xfrm>
              <a:off x="5715000" y="5483225"/>
              <a:ext cx="116003" cy="127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889625" y="5483225"/>
              <a:ext cx="116003" cy="127000"/>
            </a:xfrm>
            <a:prstGeom prst="ellipse">
              <a:avLst/>
            </a:prstGeom>
            <a:grp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064250" y="5486697"/>
              <a:ext cx="116003" cy="127000"/>
            </a:xfrm>
            <a:prstGeom prst="ellipse">
              <a:avLst/>
            </a:prstGeom>
            <a:grp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26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wallpapertag.com/wallpaper/full/9/1/5/209643-best-dog-backgrounds-2560x1440-window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5571255"/>
              <a:chOff x="0" y="0"/>
              <a:chExt cx="12192000" cy="557125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746855" y="2311400"/>
                <a:ext cx="5224507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소중한 우리 아이</a:t>
                </a:r>
                <a:endParaRPr lang="en-US" altLang="ko-KR" sz="4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더 이상 아프지 않도록</a:t>
                </a:r>
                <a:endParaRPr lang="en-US" altLang="ko-KR" sz="4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이제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우리 댕댕이가 어떤 병에 걸렸는지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어떻게 치료해야 할 지 간편하게 알아보세요</a:t>
                </a:r>
                <a:endParaRPr lang="en-US" altLang="ko-KR" sz="16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32397" y="4607381"/>
                <a:ext cx="2155815" cy="369332"/>
              </a:xfrm>
              <a:prstGeom prst="rect">
                <a:avLst/>
              </a:prstGeom>
              <a:noFill/>
              <a:ln w="16510">
                <a:solidFill>
                  <a:schemeClr val="bg1">
                    <a:alpha val="98000"/>
                  </a:schemeClr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3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진단하러 가기</a:t>
                </a:r>
                <a:endParaRPr lang="ko-KR" altLang="en-US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6"/>
              <p:cNvGrpSpPr/>
              <p:nvPr/>
            </p:nvGrpSpPr>
            <p:grpSpPr>
              <a:xfrm>
                <a:off x="5977677" y="5440783"/>
                <a:ext cx="465253" cy="130472"/>
                <a:chOff x="5715000" y="5483225"/>
                <a:chExt cx="465253" cy="130472"/>
              </a:xfrm>
              <a:noFill/>
            </p:grpSpPr>
            <p:sp>
              <p:nvSpPr>
                <p:cNvPr id="3" name="타원 2"/>
                <p:cNvSpPr/>
                <p:nvPr/>
              </p:nvSpPr>
              <p:spPr>
                <a:xfrm>
                  <a:off x="5715000" y="5483225"/>
                  <a:ext cx="116003" cy="127000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5889625" y="5483225"/>
                  <a:ext cx="116003" cy="127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6064250" y="5486697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960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wallpapertag.com/wallpaper/full/0/6/d/133495-free-dog-backgrounds-2560x1600-smart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1" b="10167"/>
          <a:stretch/>
        </p:blipFill>
        <p:spPr bwMode="auto">
          <a:xfrm>
            <a:off x="0" y="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5571255"/>
              <a:chOff x="0" y="0"/>
              <a:chExt cx="12192000" cy="557125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746855" y="2311400"/>
                <a:ext cx="5224507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소중한 우리 아이</a:t>
                </a:r>
                <a:endParaRPr lang="en-US" altLang="ko-KR" sz="4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더 이상 아프지 않도록</a:t>
                </a:r>
                <a:endParaRPr lang="en-US" altLang="ko-KR" sz="4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이제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우리 댕댕이가 어떤 병에 걸렸는지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어떻게 치료해야 할 지 간편하게 알아보세요</a:t>
                </a:r>
                <a:endParaRPr lang="en-US" altLang="ko-KR" sz="16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32397" y="4607381"/>
                <a:ext cx="2155815" cy="369332"/>
              </a:xfrm>
              <a:prstGeom prst="rect">
                <a:avLst/>
              </a:prstGeom>
              <a:noFill/>
              <a:ln w="16510">
                <a:solidFill>
                  <a:schemeClr val="bg1">
                    <a:alpha val="98000"/>
                  </a:schemeClr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3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진단하러 가기</a:t>
                </a:r>
                <a:endParaRPr lang="ko-KR" altLang="en-US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6"/>
              <p:cNvGrpSpPr/>
              <p:nvPr/>
            </p:nvGrpSpPr>
            <p:grpSpPr>
              <a:xfrm>
                <a:off x="5977677" y="5440783"/>
                <a:ext cx="465253" cy="130472"/>
                <a:chOff x="5715000" y="5483225"/>
                <a:chExt cx="465253" cy="130472"/>
              </a:xfrm>
              <a:noFill/>
            </p:grpSpPr>
            <p:sp>
              <p:nvSpPr>
                <p:cNvPr id="3" name="타원 2"/>
                <p:cNvSpPr/>
                <p:nvPr/>
              </p:nvSpPr>
              <p:spPr>
                <a:xfrm>
                  <a:off x="5715000" y="5483225"/>
                  <a:ext cx="116003" cy="127000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5889625" y="5483225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6064250" y="5486697"/>
                  <a:ext cx="116003" cy="127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3280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5571255"/>
              <a:chOff x="0" y="0"/>
              <a:chExt cx="12192000" cy="557125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746855" y="2311400"/>
                <a:ext cx="5224507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소중한 우리 아이</a:t>
                </a:r>
                <a:endParaRPr lang="en-US" altLang="ko-KR" sz="440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ko-KR" altLang="en-US" sz="44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더 이상 아프지 않도록</a:t>
                </a:r>
                <a:endParaRPr lang="en-US" altLang="ko-KR" sz="4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이제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우리 댕댕이가 어떤 병에 걸렸는지</a:t>
                </a:r>
                <a:r>
                  <a:rPr lang="en-US" altLang="ko-KR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어떻게 치료해야 할 지 간편하게 알아보세요</a:t>
                </a:r>
                <a:endParaRPr lang="en-US" altLang="ko-KR" sz="16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32397" y="4607381"/>
                <a:ext cx="2155815" cy="369332"/>
              </a:xfrm>
              <a:prstGeom prst="rect">
                <a:avLst/>
              </a:prstGeom>
              <a:noFill/>
              <a:ln w="16510">
                <a:solidFill>
                  <a:schemeClr val="bg1">
                    <a:alpha val="98000"/>
                  </a:schemeClr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30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진단하러 가기</a:t>
                </a:r>
                <a:endParaRPr lang="ko-KR" altLang="en-US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8736" y="591334"/>
                <a:ext cx="1611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ABOUT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40082" y="591334"/>
                <a:ext cx="1225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MY PET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15103" y="591334"/>
                <a:ext cx="191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COMMUNITY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79416" y="591334"/>
                <a:ext cx="15167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ARTICLES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546184" y="591334"/>
                <a:ext cx="1955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smtClean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SUPPORT US</a:t>
                </a:r>
                <a:endParaRPr lang="en-US" altLang="ko-KR" sz="100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1" y="0"/>
                <a:ext cx="1803399" cy="1803399"/>
              </a:xfrm>
              <a:prstGeom prst="rect">
                <a:avLst/>
              </a:prstGeom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0" y="1117600"/>
                <a:ext cx="12192000" cy="0"/>
              </a:xfrm>
              <a:prstGeom prst="line">
                <a:avLst/>
              </a:prstGeom>
              <a:ln w="22225"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6"/>
              <p:cNvGrpSpPr/>
              <p:nvPr/>
            </p:nvGrpSpPr>
            <p:grpSpPr>
              <a:xfrm>
                <a:off x="5977677" y="5440783"/>
                <a:ext cx="465253" cy="130472"/>
                <a:chOff x="5715000" y="5483225"/>
                <a:chExt cx="465253" cy="130472"/>
              </a:xfrm>
              <a:noFill/>
            </p:grpSpPr>
            <p:sp>
              <p:nvSpPr>
                <p:cNvPr id="3" name="타원 2"/>
                <p:cNvSpPr/>
                <p:nvPr/>
              </p:nvSpPr>
              <p:spPr>
                <a:xfrm>
                  <a:off x="5715000" y="5483225"/>
                  <a:ext cx="116003" cy="127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5889625" y="5483225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6064250" y="5486697"/>
                  <a:ext cx="116003" cy="127000"/>
                </a:xfrm>
                <a:prstGeom prst="ellipse">
                  <a:avLst/>
                </a:prstGeom>
                <a:grpFill/>
                <a:ln w="19050">
                  <a:solidFill>
                    <a:schemeClr val="bg1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605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609</Words>
  <Application>Microsoft Office PowerPoint</Application>
  <PresentationFormat>와이드스크린</PresentationFormat>
  <Paragraphs>175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Bold</vt:lpstr>
      <vt:lpstr>맑은 고딕</vt:lpstr>
      <vt:lpstr>Arial Unicode MS</vt:lpstr>
      <vt:lpstr>나눔스퀘어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sansungmarket-2189</dc:creator>
  <cp:lastModifiedBy>sansungmarket-2189</cp:lastModifiedBy>
  <cp:revision>41</cp:revision>
  <dcterms:created xsi:type="dcterms:W3CDTF">2019-07-26T01:55:00Z</dcterms:created>
  <dcterms:modified xsi:type="dcterms:W3CDTF">2019-07-29T07:15:48Z</dcterms:modified>
</cp:coreProperties>
</file>